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90" r:id="rId9"/>
    <p:sldId id="262" r:id="rId10"/>
    <p:sldId id="265" r:id="rId11"/>
    <p:sldId id="266" r:id="rId12"/>
    <p:sldId id="289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01F-2422-43C6-BFFC-6091F24349A8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2B92-C5EB-4467-91A4-9CA665CB6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01F-2422-43C6-BFFC-6091F24349A8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2B92-C5EB-4467-91A4-9CA665CB6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2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01F-2422-43C6-BFFC-6091F24349A8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2B92-C5EB-4467-91A4-9CA665CB6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6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01F-2422-43C6-BFFC-6091F24349A8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2B92-C5EB-4467-91A4-9CA665CB6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7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01F-2422-43C6-BFFC-6091F24349A8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2B92-C5EB-4467-91A4-9CA665CB6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39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01F-2422-43C6-BFFC-6091F24349A8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2B92-C5EB-4467-91A4-9CA665CB6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8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01F-2422-43C6-BFFC-6091F24349A8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2B92-C5EB-4467-91A4-9CA665CB6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01F-2422-43C6-BFFC-6091F24349A8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2B92-C5EB-4467-91A4-9CA665CB6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01F-2422-43C6-BFFC-6091F24349A8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2B92-C5EB-4467-91A4-9CA665CB6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9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01F-2422-43C6-BFFC-6091F24349A8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2B92-C5EB-4467-91A4-9CA665CB6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4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01F-2422-43C6-BFFC-6091F24349A8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2B92-C5EB-4467-91A4-9CA665CB6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7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B201F-2422-43C6-BFFC-6091F24349A8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2B92-C5EB-4467-91A4-9CA665CB6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3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0" y="-13257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1556792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Использование </a:t>
            </a:r>
          </a:p>
          <a:p>
            <a:pPr lvl="0" algn="ctr">
              <a:defRPr/>
            </a:pPr>
            <a:r>
              <a:rPr lang="ru-RU" sz="40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проблемно-диалогической </a:t>
            </a:r>
            <a:r>
              <a:rPr lang="ru-RU" sz="40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технологии </a:t>
            </a:r>
            <a:endParaRPr lang="ru-RU" sz="4000" b="1" kern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r>
              <a:rPr lang="ru-RU" sz="40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40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дошкольном образовании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116632"/>
            <a:ext cx="7776864" cy="6851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детский сад № 106</a:t>
            </a:r>
            <a:endParaRPr lang="ru-RU" sz="2400" dirty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6172848"/>
            <a:ext cx="7776864" cy="6851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Рыбинск, 2017</a:t>
            </a:r>
            <a:endParaRPr lang="ru-RU" sz="1600" dirty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3450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764704"/>
            <a:ext cx="7776864" cy="33057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Побуждающий диалог состоит из отдельных стимулирующих реплик, которые помогают ребёнку работать по-настоящему творчески. На этапе постановки проблемы этот диалог применяется для того, чтобы дети осознали противоречие, заложенное в проблемной ситуации, и сформулировали проблему. На этапе поиска решения педагог побуждает детей выдвинуть и проверить гипотезы, т.е. обеспечивает открытие знаний путём проб и ошибок</a:t>
            </a:r>
          </a:p>
        </p:txBody>
      </p:sp>
    </p:spTree>
    <p:extLst>
      <p:ext uri="{BB962C8B-B14F-4D97-AF65-F5344CB8AC3E}">
        <p14:creationId xmlns:p14="http://schemas.microsoft.com/office/powerpoint/2010/main" val="31134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3450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764704"/>
            <a:ext cx="7776864" cy="33057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Подводящий диалог представляет собой систему вопросов и заданий, которая активизирует и развивает логическое мышление детей. На этапе постановки проблемы педагог пошагово подводит детей к формулированию темы. На этапе поиска решения он выстраивает логическую цепочку умозаключений, ведущих к новому знанию</a:t>
            </a:r>
          </a:p>
        </p:txBody>
      </p:sp>
    </p:spTree>
    <p:extLst>
      <p:ext uri="{BB962C8B-B14F-4D97-AF65-F5344CB8AC3E}">
        <p14:creationId xmlns:p14="http://schemas.microsoft.com/office/powerpoint/2010/main" val="33655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3450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116632"/>
            <a:ext cx="7776864" cy="5040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Приемы создания проблемной ситуации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213401"/>
              </p:ext>
            </p:extLst>
          </p:nvPr>
        </p:nvGraphicFramePr>
        <p:xfrm>
          <a:off x="611560" y="871379"/>
          <a:ext cx="8208912" cy="6035040"/>
        </p:xfrm>
        <a:graphic>
          <a:graphicData uri="http://schemas.openxmlformats.org/drawingml/2006/table">
            <a:tbl>
              <a:tblPr/>
              <a:tblGrid>
                <a:gridCol w="307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73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Приемы создания</a:t>
                      </a:r>
                      <a:endParaRPr lang="ru-RU" sz="1200" kern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проблемной ситуации</a:t>
                      </a:r>
                      <a:endParaRPr lang="ru-RU" sz="1200" kern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Побуждение к осознанию</a:t>
                      </a:r>
                      <a:endParaRPr lang="ru-RU" sz="1200" kern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противоречия</a:t>
                      </a:r>
                      <a:endParaRPr lang="ru-RU" sz="1200" kern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Побуждение к</a:t>
                      </a:r>
                      <a:endParaRPr lang="ru-RU" sz="1200" kern="1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проблеме</a:t>
                      </a:r>
                      <a:endParaRPr lang="ru-RU" sz="1200" kern="1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 Одновременно предъявить  противоречивые факты, теории, мнения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Что вас удивляет? Что интересного заметили? Какое противоречие налицо?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 rowSpan="6"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</a:t>
                      </a:r>
                      <a:r>
                        <a:rPr lang="ru-RU" sz="1200" i="1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Выбрать подходящее:</a:t>
                      </a:r>
                      <a:endParaRPr lang="ru-RU" sz="1200" kern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Какой возникает вопрос?</a:t>
                      </a:r>
                    </a:p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Какой будет</a:t>
                      </a:r>
                    </a:p>
                    <a:p>
                      <a:pPr marR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тема урока</a:t>
                      </a:r>
                      <a:r>
                        <a:rPr lang="ru-RU" sz="1200" kern="14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?</a:t>
                      </a:r>
                      <a:endParaRPr lang="ru-RU" sz="1200" kern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 Столкнуть мнения учеников  вопросом или практическим заданием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Вопрос был один? А мнений сколько?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(Задание было одно? А как его выполнили?)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Почему так получилось?  Чего мы  не знаем?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34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 Шаг 1. Обнажить житейское представление учащихся вопросом или практическим заданием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Шаг 2. Предъявить научный  факт   сообщением, экспертом, наглядностью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Вы сначала как думали? А как  на самом деле?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 Дать практическое задание,    не выполнимое вообще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Вы смогли выполнить  задание?   В чем затруднение?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6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 Дать практическое задание,    не сходное с предыдущими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Вы смогли выполнить задание? В чем затруднение? Чем это задание не похоже на предыдущие?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993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6. Шаг 1. Дать задание, сходное с предыдущими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Шаг 2. Доказать, что задание ученики не выполнили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Что вы хотели сделать?  Какие  знания применили?  Задание  выполнено? Почему?</a:t>
                      </a:r>
                    </a:p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1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381875" y="2486025"/>
            <a:ext cx="3362325" cy="60975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3450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116632"/>
            <a:ext cx="7776864" cy="12241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учебной деятельности с использованием </a:t>
            </a:r>
          </a:p>
          <a:p>
            <a:pPr algn="ctr"/>
            <a:r>
              <a:rPr lang="ru-RU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проблемно-диалогической технологии</a:t>
            </a:r>
          </a:p>
          <a:p>
            <a:pPr algn="ctr"/>
            <a:r>
              <a:rPr lang="ru-RU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(по материалам автора технологии, </a:t>
            </a:r>
            <a:r>
              <a:rPr lang="ru-RU" b="1" dirty="0" err="1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к.п.н</a:t>
            </a:r>
            <a:r>
              <a:rPr lang="ru-RU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  Е.Л. Мельниковой)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86403"/>
              </p:ext>
            </p:extLst>
          </p:nvPr>
        </p:nvGraphicFramePr>
        <p:xfrm>
          <a:off x="-4719" y="1556792"/>
          <a:ext cx="9144000" cy="4432055"/>
        </p:xfrm>
        <a:graphic>
          <a:graphicData uri="http://schemas.openxmlformats.org/drawingml/2006/table">
            <a:tbl>
              <a:tblPr firstRow="1" bandRow="1"/>
              <a:tblGrid>
                <a:gridCol w="23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Этапы урока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педагога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учеников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Создание проблемной ситуации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предъявляет противоречивые факты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мнения или задание на </a:t>
                      </a:r>
                      <a:r>
                        <a:rPr lang="ru-RU" sz="1200" b="1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затруднение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осознают противоречие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Формулирование проблемы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подводит детей к </a:t>
                      </a:r>
                      <a:r>
                        <a:rPr lang="ru-RU" sz="1200" b="1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формулированию проблемы 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 помощью </a:t>
                      </a:r>
                      <a:r>
                        <a:rPr lang="ru-RU" sz="1200" b="1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побуждающего или подводящего диалога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формулируют проблему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(цель) урока</a:t>
                      </a:r>
                      <a:endParaRPr lang="ru-RU" sz="1200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Актуализация знаний/ выдвижение гипотез/ планирование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предлагает детям </a:t>
                      </a:r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вспомнить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то, что они уже знают по проблеме; </a:t>
                      </a:r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выдвинуть гипотезы; спланировать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свои действия</a:t>
                      </a:r>
                      <a:endParaRPr lang="ru-RU" sz="1200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вспоминают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то, что знают; </a:t>
                      </a:r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выдвигают гипотезы; составляют план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Поиск решения проблемы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предлагает детям </a:t>
                      </a:r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продуктивные</a:t>
                      </a:r>
                      <a:r>
                        <a:rPr lang="ru-RU" sz="1200" b="1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задания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для поиска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решений проблемы; использует </a:t>
                      </a:r>
                      <a:r>
                        <a:rPr lang="ru-RU" sz="1200" b="1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побуждающий и подводящий  диалог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находят новые</a:t>
                      </a:r>
                      <a:r>
                        <a:rPr lang="ru-RU" sz="1200" b="1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знания 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 процессе выполнения заданий; </a:t>
                      </a:r>
                      <a:r>
                        <a:rPr lang="ru-RU" sz="1200" b="1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развивают свои умения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 формулируют </a:t>
                      </a:r>
                      <a:r>
                        <a:rPr lang="ru-RU" sz="1200" b="1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промежуточные суждения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Подведение итога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обращает внимание детей на проблему и предлагает </a:t>
                      </a:r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сделать вывод 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формулируют общий вывод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(умозаключение) по проблеме</a:t>
                      </a:r>
                      <a:endParaRPr lang="ru-RU" sz="1200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Применение</a:t>
                      </a:r>
                      <a:r>
                        <a:rPr lang="ru-RU" sz="1200" b="1" baseline="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знаний и умений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предлагает детям выполнить </a:t>
                      </a:r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продуктивное задание на закрепление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выполняют задание, </a:t>
                      </a:r>
                      <a:r>
                        <a:rPr lang="ru-RU" sz="1200" b="1" dirty="0" smtClean="0"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применяя полученные знания и умения</a:t>
                      </a:r>
                      <a:endParaRPr lang="ru-RU" sz="1200" b="1" dirty="0"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3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3450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764704"/>
            <a:ext cx="7776864" cy="33057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Предпосылки учебной деятельности формируются    у детей к концу дошкольного возраста. </a:t>
            </a:r>
          </a:p>
          <a:p>
            <a:pPr algn="ctr"/>
            <a:r>
              <a:rPr lang="ru-RU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</a:p>
          <a:p>
            <a:pPr algn="ctr"/>
            <a:r>
              <a:rPr lang="ru-RU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Следовательно, мы не можем использовать проблемно-диалогическую технологию в чистом виде!</a:t>
            </a:r>
          </a:p>
        </p:txBody>
      </p:sp>
    </p:spTree>
    <p:extLst>
      <p:ext uri="{BB962C8B-B14F-4D97-AF65-F5344CB8AC3E}">
        <p14:creationId xmlns:p14="http://schemas.microsoft.com/office/powerpoint/2010/main" val="12129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3450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260648"/>
            <a:ext cx="7776864" cy="5040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ru-RU" sz="20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Этапы организации деятельности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059" y="1268760"/>
            <a:ext cx="7776864" cy="4536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1. Мотивационный этап </a:t>
            </a:r>
            <a:r>
              <a:rPr lang="ru-RU" sz="2000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(создание условий для возникновения внутреннего побуждающего мотива к новой деятельности).</a:t>
            </a:r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2. Ориентировочный этап </a:t>
            </a:r>
            <a:r>
              <a:rPr lang="ru-RU" sz="2000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(формулирование целей деятельности, подбор средств).</a:t>
            </a:r>
          </a:p>
          <a:p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3. Исполнительский этап </a:t>
            </a:r>
            <a:r>
              <a:rPr lang="ru-RU" sz="2000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(реализация самой деятельности, получение результата, подведение итогов).</a:t>
            </a:r>
          </a:p>
          <a:p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4. Рефлексивный этап </a:t>
            </a:r>
            <a:r>
              <a:rPr lang="ru-RU" sz="2000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(«взгляд назад», выражение  своих эмоций по итогам деятельности).</a:t>
            </a:r>
          </a:p>
          <a:p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5. Перспективный этап </a:t>
            </a:r>
            <a:r>
              <a:rPr lang="ru-RU" sz="2000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(выход на самостоятельную деятельность детей).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14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3450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260648"/>
            <a:ext cx="7776864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ru-RU" sz="20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Мотивационный этап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95405"/>
              </p:ext>
            </p:extLst>
          </p:nvPr>
        </p:nvGraphicFramePr>
        <p:xfrm>
          <a:off x="251520" y="1728728"/>
          <a:ext cx="8640960" cy="2831976"/>
        </p:xfrm>
        <a:graphic>
          <a:graphicData uri="http://schemas.openxmlformats.org/drawingml/2006/table">
            <a:tbl>
              <a:tblPr firstRow="1" bandRow="1"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педагога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6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предъявляет детям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жизненную или игровую ситуацию, требующую разрешения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не столько через получение знаний, сколько через тот или иной вид деятельности.  </a:t>
                      </a:r>
                    </a:p>
                    <a:p>
                      <a:pPr algn="l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 основном используется 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побуждающий диалог</a:t>
                      </a:r>
                      <a:endParaRPr lang="ru-RU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эмоционально откликаются на ситуацию,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проявляют желание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её разрешить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14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3450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260648"/>
            <a:ext cx="7776864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ru-RU" sz="20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Ориентировочный этап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869912"/>
              </p:ext>
            </p:extLst>
          </p:nvPr>
        </p:nvGraphicFramePr>
        <p:xfrm>
          <a:off x="251520" y="1728728"/>
          <a:ext cx="8640960" cy="2831976"/>
        </p:xfrm>
        <a:graphic>
          <a:graphicData uri="http://schemas.openxmlformats.org/drawingml/2006/table">
            <a:tbl>
              <a:tblPr firstRow="1" bandRow="1"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педагога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616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подводит детей к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осознанию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формулированию цели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деятельности чаще всего с помощью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подводящего диалога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формулируют свою цель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 данном виде деятельности (что нужно сделать для разрешения ситуации). Причём для каждого вида деятельности будет своя цель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08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3450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56485"/>
              </p:ext>
            </p:extLst>
          </p:nvPr>
        </p:nvGraphicFramePr>
        <p:xfrm>
          <a:off x="323528" y="692696"/>
          <a:ext cx="8496944" cy="5516880"/>
        </p:xfrm>
        <a:graphic>
          <a:graphicData uri="http://schemas.openxmlformats.org/drawingml/2006/table">
            <a:tbl>
              <a:tblPr firstRow="1" bandRow="1"/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Цели ребёнка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Игровая деятельность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Поиграть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в поваров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Познавательно-исследовательская деятельность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Провести опыт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песком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проверить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свои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догадки о том, откуда берётся песок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узнать,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зачем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фенеку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такие большие уши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Конструирование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Построить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дом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для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куклы;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сделать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подарок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для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мамы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Изобразительная деятельность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Нарисовать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героев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сказки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 литературы и фольклора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Прочитать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сказку «Дождик»,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чтобы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узнать, что же произошло с главным героем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Коммуникативная деятельность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Рассказать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гостям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об осени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договориться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игрушками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 правилах поведения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57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3450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260648"/>
            <a:ext cx="7776864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ru-RU" sz="20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Исполнительский этап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66389"/>
              </p:ext>
            </p:extLst>
          </p:nvPr>
        </p:nvGraphicFramePr>
        <p:xfrm>
          <a:off x="35446" y="1124744"/>
          <a:ext cx="9144000" cy="5557416"/>
        </p:xfrm>
        <a:graphic>
          <a:graphicData uri="http://schemas.openxmlformats.org/drawingml/2006/table">
            <a:tbl>
              <a:tblPr firstRow="1" bandRow="1"/>
              <a:tblGrid>
                <a:gridCol w="486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педагога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едагог организует выполнение детьми различных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действий, обусловленных целью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выполняют действия либо по образцу, либо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творчески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вводит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элемент, затрудняющий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или  игру, стимулирует детей к разрешению затруднения чаще всего через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побуждающий диалог</a:t>
                      </a:r>
                      <a:endParaRPr lang="ru-RU" sz="1600" baseline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осознают затруднение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предлагают пути выхода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 этого затруднения; осознанно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воспринимают новое «знание» и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используют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его в игре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подводит детей к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выдвижению и проверке предположений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через подводящий или побуждающий диалог</a:t>
                      </a:r>
                      <a:endParaRPr lang="ru-RU" sz="1600" baseline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выдвигают предположения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опираясь на свой субъектный (житейский) опыт, и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проверяют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их в ходе 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может предъявить «знание» сам или организовать его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получение через анализ объекта, подводящий диалог</a:t>
                      </a:r>
                      <a:endParaRPr lang="ru-RU" sz="1600" baseline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рассматривают объект,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воспринимают новые «знания»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формулируют суждения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предлагает детям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подвести итог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занятия через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подводящий диалог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отвечают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на поставленные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предлагает детям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игру или задание на закрепление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полученных первичных представлений и умений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самостоятельно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выполняют задание или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проявляют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свои умения в игре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0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0" y="-13257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826611" y="404664"/>
            <a:ext cx="5472608" cy="144016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</a:rPr>
              <a:t>РАЗМИНКА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6" name="Picture 2" descr="http://izmaylowo.vaonews.ru/wp-content/uploads/2016/02/-%D1%80%D0%B0%D0%B7%D0%BC%D0%B8%D0%BD%D0%BA%D0%B0.-%D0%A4%D0%BE%D1%82%D0%BE-%D1%81-%D1%81%D0%B0%D0%B9%D1%82%D0%B0-shkolnie.ru_-e145546636845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28" y="2513805"/>
            <a:ext cx="57531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07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3450" y="-13256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2846306"/>
            <a:ext cx="7776864" cy="274293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Конструирование. 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ставит перед детьми задачу − привезти на строительную площадку материал для постройки овощехранилища.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Дети работают в парах; у каждой пары свой грузовик; детям приходится договариваться о том, кто складывает детали в грузовик, сколько деталей, какие детали, кто повезёт и т.д.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93809"/>
              </p:ext>
            </p:extLst>
          </p:nvPr>
        </p:nvGraphicFramePr>
        <p:xfrm>
          <a:off x="35446" y="1124744"/>
          <a:ext cx="9144000" cy="1442616"/>
        </p:xfrm>
        <a:graphic>
          <a:graphicData uri="http://schemas.openxmlformats.org/drawingml/2006/table">
            <a:tbl>
              <a:tblPr firstRow="1" bandRow="1"/>
              <a:tblGrid>
                <a:gridCol w="486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педагога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вводит 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элемент, затрудняющий 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действие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или  игру, стимулирует детей к разрешению затруднения чаще всего через 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побуждающий диалог</a:t>
                      </a:r>
                      <a:endParaRPr lang="ru-RU" sz="16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осознают затруднение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предлагают пути выхода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 этого затруднения; осознанно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воспринимают новое «знание» и 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используют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его в игре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260648"/>
            <a:ext cx="7776864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ru-RU" sz="20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Исполнительский этап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32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8169" y="-20101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05960"/>
              </p:ext>
            </p:extLst>
          </p:nvPr>
        </p:nvGraphicFramePr>
        <p:xfrm>
          <a:off x="18169" y="764704"/>
          <a:ext cx="9144000" cy="1198776"/>
        </p:xfrm>
        <a:graphic>
          <a:graphicData uri="http://schemas.openxmlformats.org/drawingml/2006/table">
            <a:tbl>
              <a:tblPr firstRow="1" bandRow="1"/>
              <a:tblGrid>
                <a:gridCol w="486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педагога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едагог организует выполнение детьми различных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действий, обусловленных целью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выполняют действия либо по образцу, либо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творчески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0754" y="116632"/>
            <a:ext cx="7776864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ru-RU" sz="20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Исполнительский этап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270" y="2204864"/>
            <a:ext cx="2838562" cy="49288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Дидактическая игра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2" descr="Настольный театр для дошколят"/>
          <p:cNvPicPr>
            <a:picLocks noChangeAspect="1" noChangeArrowheads="1"/>
          </p:cNvPicPr>
          <p:nvPr/>
        </p:nvPicPr>
        <p:blipFill>
          <a:blip r:embed="rId3" cstate="print"/>
          <a:srcRect l="13456" t="11030" r="14489" b="3960"/>
          <a:stretch>
            <a:fillRect/>
          </a:stretch>
        </p:blipFill>
        <p:spPr bwMode="auto">
          <a:xfrm rot="5400000">
            <a:off x="2477394" y="3125509"/>
            <a:ext cx="2160238" cy="2047141"/>
          </a:xfrm>
          <a:prstGeom prst="rect">
            <a:avLst/>
          </a:prstGeom>
          <a:noFill/>
        </p:spPr>
      </p:pic>
      <p:pic>
        <p:nvPicPr>
          <p:cNvPr id="11" name="Picture 2" descr="Настольный театр для дошколят"/>
          <p:cNvPicPr>
            <a:picLocks noChangeAspect="1" noChangeArrowheads="1"/>
          </p:cNvPicPr>
          <p:nvPr/>
        </p:nvPicPr>
        <p:blipFill>
          <a:blip r:embed="rId3" cstate="print"/>
          <a:srcRect l="13456" t="11030" r="14489" b="3960"/>
          <a:stretch>
            <a:fillRect/>
          </a:stretch>
        </p:blipFill>
        <p:spPr bwMode="auto">
          <a:xfrm rot="5400000">
            <a:off x="5019507" y="3125510"/>
            <a:ext cx="2160238" cy="2047141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r="62018"/>
          <a:stretch>
            <a:fillRect/>
          </a:stretch>
        </p:blipFill>
        <p:spPr bwMode="auto">
          <a:xfrm>
            <a:off x="3203849" y="3933056"/>
            <a:ext cx="80655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 l="41743" t="45319" r="33433" b="14892"/>
          <a:stretch>
            <a:fillRect/>
          </a:stretch>
        </p:blipFill>
        <p:spPr bwMode="auto">
          <a:xfrm>
            <a:off x="5603874" y="4038567"/>
            <a:ext cx="991503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3028" y="2225500"/>
            <a:ext cx="1347084" cy="985767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130474" y="2361074"/>
            <a:ext cx="252028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?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rcRect l="21953" t="68416" r="65327" b="13751"/>
          <a:stretch>
            <a:fillRect/>
          </a:stretch>
        </p:blipFill>
        <p:spPr bwMode="auto">
          <a:xfrm>
            <a:off x="763628" y="2820138"/>
            <a:ext cx="1504116" cy="11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900igr.net/datas/zhivotnye/Dikie-2.files/0005-005-JAguar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4" b="40237"/>
          <a:stretch/>
        </p:blipFill>
        <p:spPr bwMode="auto">
          <a:xfrm>
            <a:off x="511067" y="4057017"/>
            <a:ext cx="1755872" cy="118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100book.ru/b108128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4" y="5445224"/>
            <a:ext cx="1562939" cy="12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ekabu2.unistoreserve.ru/50eed6ba7efa6e69405c4d2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62" y="5661248"/>
            <a:ext cx="1224941" cy="92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лев рисунок Интересная подборка"/>
          <p:cNvPicPr>
            <a:picLocks noChangeAspect="1" noChangeArrowheads="1"/>
          </p:cNvPicPr>
          <p:nvPr/>
        </p:nvPicPr>
        <p:blipFill>
          <a:blip r:embed="rId11" cstate="print"/>
          <a:srcRect l="6615" t="16699" r="7391" b="16507"/>
          <a:stretch>
            <a:fillRect/>
          </a:stretch>
        </p:blipFill>
        <p:spPr bwMode="auto">
          <a:xfrm>
            <a:off x="5104350" y="5517232"/>
            <a:ext cx="1936034" cy="936104"/>
          </a:xfrm>
          <a:prstGeom prst="rect">
            <a:avLst/>
          </a:prstGeom>
          <a:noFill/>
        </p:spPr>
      </p:pic>
      <p:pic>
        <p:nvPicPr>
          <p:cNvPr id="21" name="Picture 7" descr="http://techsummercamp2010.pbworks.com/f/1274904377/giraffe-pic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40" r="18101"/>
          <a:stretch>
            <a:fillRect/>
          </a:stretch>
        </p:blipFill>
        <p:spPr bwMode="auto">
          <a:xfrm flipH="1">
            <a:off x="7115966" y="5085183"/>
            <a:ext cx="1224136" cy="1666875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509489" y="4365104"/>
            <a:ext cx="125484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15966" y="2840695"/>
            <a:ext cx="1780447" cy="114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852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8169" y="-20101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66056"/>
              </p:ext>
            </p:extLst>
          </p:nvPr>
        </p:nvGraphicFramePr>
        <p:xfrm>
          <a:off x="18169" y="764704"/>
          <a:ext cx="9144000" cy="1442616"/>
        </p:xfrm>
        <a:graphic>
          <a:graphicData uri="http://schemas.openxmlformats.org/drawingml/2006/table">
            <a:tbl>
              <a:tblPr firstRow="1" bandRow="1"/>
              <a:tblGrid>
                <a:gridCol w="486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педагога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подводит детей к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выдвижению и проверке предположений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через подводящий или побуждающий диалог</a:t>
                      </a:r>
                      <a:endParaRPr lang="ru-RU" sz="1600" baseline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выдвигают предположения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опираясь на свой субъектный (житейский) опыт, и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проверяют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их в ходе 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0754" y="116632"/>
            <a:ext cx="7776864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ru-RU" sz="20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Исполнительский этап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451305"/>
            <a:ext cx="7591090" cy="49288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Познавательно-исследовательская деятельность </a:t>
            </a:r>
          </a:p>
        </p:txBody>
      </p:sp>
      <p:pic>
        <p:nvPicPr>
          <p:cNvPr id="24" name="Picture 2" descr="https://im1-tub-ru.yandex.net/i?id=2b895ca5b9b23dfdc15cf8753885e0d6&amp;n=33&amp;h=215&amp;w=4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42" y="3140968"/>
            <a:ext cx="6964288" cy="34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photoshop.cod3sun.com/uploads/thumbs/1236373416_effect_rvanoj_bumagi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4" y="3402950"/>
            <a:ext cx="4129014" cy="1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139773" y="3645024"/>
            <a:ext cx="3621497" cy="4311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Откуда берётся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3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8169" y="-20101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946585"/>
              </p:ext>
            </p:extLst>
          </p:nvPr>
        </p:nvGraphicFramePr>
        <p:xfrm>
          <a:off x="18169" y="764704"/>
          <a:ext cx="9144000" cy="1198776"/>
        </p:xfrm>
        <a:graphic>
          <a:graphicData uri="http://schemas.openxmlformats.org/drawingml/2006/table">
            <a:tbl>
              <a:tblPr firstRow="1" bandRow="1"/>
              <a:tblGrid>
                <a:gridCol w="486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педагога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может предъявить «знание» сам или организовать его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получение через анализ объекта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посредством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подводящего  диалога</a:t>
                      </a:r>
                      <a:endParaRPr lang="ru-RU" sz="1600" baseline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рассматривают объект,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воспринимают новые «знания»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формулируют суждения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0754" y="116632"/>
            <a:ext cx="7776864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ru-RU" sz="20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Исполнительский этап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6928" y="2204862"/>
            <a:ext cx="2808312" cy="49288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Задание</a:t>
            </a:r>
          </a:p>
        </p:txBody>
      </p:sp>
      <p:pic>
        <p:nvPicPr>
          <p:cNvPr id="10" name="Picture 6" descr="C:\Users\msi\Documents\новые рисунки\африка\для презентации\shutterstock_222196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40" y="2852936"/>
            <a:ext cx="313479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si\Documents\новые рисунки\африка\для презентации\Elephant spraying zebras with water to keep them away from waterho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07132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75656" y="5157192"/>
            <a:ext cx="6480720" cy="10801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Рассмотрите фотографии. Что делает слон? Зачем он поливает слонёнка и других животных? </a:t>
            </a:r>
          </a:p>
        </p:txBody>
      </p:sp>
    </p:spTree>
    <p:extLst>
      <p:ext uri="{BB962C8B-B14F-4D97-AF65-F5344CB8AC3E}">
        <p14:creationId xmlns:p14="http://schemas.microsoft.com/office/powerpoint/2010/main" val="11792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8169" y="-20101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91427"/>
              </p:ext>
            </p:extLst>
          </p:nvPr>
        </p:nvGraphicFramePr>
        <p:xfrm>
          <a:off x="18169" y="764704"/>
          <a:ext cx="9144000" cy="954936"/>
        </p:xfrm>
        <a:graphic>
          <a:graphicData uri="http://schemas.openxmlformats.org/drawingml/2006/table">
            <a:tbl>
              <a:tblPr firstRow="1" bandRow="1"/>
              <a:tblGrid>
                <a:gridCol w="486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педагога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предлагает детям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подвести итог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занятия через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подводящий диалог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отвечают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на поставленные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0754" y="116632"/>
            <a:ext cx="7776864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Исполнительский этап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19749"/>
              </p:ext>
            </p:extLst>
          </p:nvPr>
        </p:nvGraphicFramePr>
        <p:xfrm>
          <a:off x="0" y="2132856"/>
          <a:ext cx="9144000" cy="3679774"/>
        </p:xfrm>
        <a:graphic>
          <a:graphicData uri="http://schemas.openxmlformats.org/drawingml/2006/table">
            <a:tbl>
              <a:tblPr firstRow="1" bandRow="1"/>
              <a:tblGrid>
                <a:gridCol w="377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4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Подводящий диалог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Сюжетно-дидактическая игра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Что нового вы сегодня узнали? Чему научились?...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Познавательно-исследовательская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Что вы сегодня делали? Зачем? Что нового узнали? …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Конструирование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Что мы сегодня хотели построить? Для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кого (чего)? Что у нас получилось? …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 литературы и фольклора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Чему вас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научил автор этой сказки? А вы в жизни поступаете так, как герои сказки? …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Коммуникативная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Кто к нам сегодня приходил в гости? Мы смогли ему помочь? Как вы смогли помочь нашему гостю? …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215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8169" y="-20101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35997"/>
              </p:ext>
            </p:extLst>
          </p:nvPr>
        </p:nvGraphicFramePr>
        <p:xfrm>
          <a:off x="18169" y="764704"/>
          <a:ext cx="9144000" cy="1198776"/>
        </p:xfrm>
        <a:graphic>
          <a:graphicData uri="http://schemas.openxmlformats.org/drawingml/2006/table">
            <a:tbl>
              <a:tblPr firstRow="1" bandRow="1"/>
              <a:tblGrid>
                <a:gridCol w="486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педагога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предлагает детям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игру или задание на закрепление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полученных первичных представлений и умений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самостоятельно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выполняют задание или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проявляют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свои умения в игре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0754" y="116632"/>
            <a:ext cx="7776864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ru-RU" sz="20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Исполнительский этап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444" y="2132856"/>
            <a:ext cx="8424936" cy="86409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Собери рисунки в группы и обведи каждую группу линией. Объясни, по какому общему признаку ты собрал группы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51205" r="39630" b="28740"/>
          <a:stretch/>
        </p:blipFill>
        <p:spPr bwMode="auto">
          <a:xfrm>
            <a:off x="1619672" y="3140968"/>
            <a:ext cx="6095597" cy="32598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3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8169" y="-20101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70066"/>
              </p:ext>
            </p:extLst>
          </p:nvPr>
        </p:nvGraphicFramePr>
        <p:xfrm>
          <a:off x="18169" y="1196752"/>
          <a:ext cx="9144000" cy="1198776"/>
        </p:xfrm>
        <a:graphic>
          <a:graphicData uri="http://schemas.openxmlformats.org/drawingml/2006/table">
            <a:tbl>
              <a:tblPr firstRow="1" bandRow="1"/>
              <a:tblGrid>
                <a:gridCol w="486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педагога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подводит детей к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осознанию своего эмоционального состояния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чаще всего с помощью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побуждающего диалога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Каждый ребёнок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описывает свои эмоции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0754" y="116632"/>
            <a:ext cx="7776864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ru-RU" sz="20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Рефлексивный этап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38826" y="2996952"/>
            <a:ext cx="6480720" cy="10801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Что сегодня вам особенно понравилось?</a:t>
            </a:r>
          </a:p>
        </p:txBody>
      </p:sp>
    </p:spTree>
    <p:extLst>
      <p:ext uri="{BB962C8B-B14F-4D97-AF65-F5344CB8AC3E}">
        <p14:creationId xmlns:p14="http://schemas.microsoft.com/office/powerpoint/2010/main" val="2592057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18169" y="-20101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059490"/>
              </p:ext>
            </p:extLst>
          </p:nvPr>
        </p:nvGraphicFramePr>
        <p:xfrm>
          <a:off x="18169" y="1196752"/>
          <a:ext cx="9144000" cy="1442616"/>
        </p:xfrm>
        <a:graphic>
          <a:graphicData uri="http://schemas.openxmlformats.org/drawingml/2006/table">
            <a:tbl>
              <a:tblPr firstRow="1" bandRow="1"/>
              <a:tblGrid>
                <a:gridCol w="486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педагога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Педагог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подводит детей к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тому, чтобы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применить полученные первичные представления и умения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 самостоятельной деятельности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Каждый ребёнок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сам решает, следовать совету или нет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0754" y="116632"/>
            <a:ext cx="7776864" cy="57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ru-RU" sz="20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Перспективный этап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38826" y="2996952"/>
            <a:ext cx="6480720" cy="10801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Вы сегодня очень здорово изображали животных  с  помощью танцевальных движений. А как ещё можно изобразить животных?</a:t>
            </a:r>
          </a:p>
        </p:txBody>
      </p:sp>
    </p:spTree>
    <p:extLst>
      <p:ext uri="{BB962C8B-B14F-4D97-AF65-F5344CB8AC3E}">
        <p14:creationId xmlns:p14="http://schemas.microsoft.com/office/powerpoint/2010/main" val="767809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-6206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3279" y="1484784"/>
            <a:ext cx="7776864" cy="17281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Какие элементы проблемно-диалогической технологии мы сможем использовать в дошкольном образовании?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30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4467" y="0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5105" y="1124744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занятия. </a:t>
            </a:r>
          </a:p>
          <a:p>
            <a:pPr lvl="0" algn="ctr">
              <a:defRPr/>
            </a:pPr>
            <a:r>
              <a:rPr lang="ru-RU" sz="28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Игровая деятельность </a:t>
            </a:r>
          </a:p>
          <a:p>
            <a:pPr lvl="0" algn="ctr">
              <a:defRPr/>
            </a:pPr>
            <a:r>
              <a:rPr lang="ru-RU" sz="28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 форме сюжетно-дидактической игры с использованием элементов </a:t>
            </a:r>
          </a:p>
          <a:p>
            <a:pPr lvl="0" algn="ctr">
              <a:defRPr/>
            </a:pPr>
            <a:r>
              <a:rPr lang="ru-RU" sz="28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проблемно-диалогической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71743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-7283" y="0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5343" y="2492896"/>
            <a:ext cx="7776864" cy="6851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Напишите несколько слов-ассоциаций к заданной теме</a:t>
            </a:r>
            <a:endParaRPr lang="ru-RU" sz="2800" b="1" dirty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5105" y="54868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Использование </a:t>
            </a:r>
          </a:p>
          <a:p>
            <a:pPr lvl="0" algn="ctr">
              <a:defRPr/>
            </a:pPr>
            <a:r>
              <a:rPr lang="ru-RU" sz="28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проблемно-диалогической </a:t>
            </a:r>
            <a:r>
              <a:rPr lang="ru-RU" sz="28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технологии </a:t>
            </a:r>
            <a:endParaRPr lang="ru-RU" sz="2800" b="1" kern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r>
              <a:rPr lang="ru-RU" sz="28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28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дошкольном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529795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-6206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1642" y="0"/>
            <a:ext cx="7776864" cy="792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проведения сюжетно-дидактической игры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6206" y="764704"/>
            <a:ext cx="8964488" cy="5760640"/>
            <a:chOff x="0" y="764704"/>
            <a:chExt cx="8964488" cy="5760640"/>
          </a:xfrm>
        </p:grpSpPr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051720" y="1586064"/>
              <a:ext cx="6912768" cy="76281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>
              <a:solidFill>
                <a:srgbClr val="F79646">
                  <a:lumMod val="50000"/>
                </a:srgbClr>
              </a:solidFill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2. Выбираем игру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9031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(во что будем 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9031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играть; 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9031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кем будем: туристами, поварами, спасателями и др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9031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.; что будем делать в этой роли)</a:t>
              </a: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2051720" y="2470657"/>
              <a:ext cx="6912768" cy="74231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>
              <a:solidFill>
                <a:srgbClr val="F79646">
                  <a:lumMod val="50000"/>
                </a:srgbClr>
              </a:solidFill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3. Игра с затруднением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9031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(играем по знакомым правилам, но сталкиваемся с затруднением, новым незнакомым элементом; осознаём затруднение)</a:t>
              </a:r>
              <a:endPara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2051720" y="3307223"/>
              <a:ext cx="6912768" cy="84185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>
              <a:solidFill>
                <a:srgbClr val="F79646">
                  <a:lumMod val="50000"/>
                </a:srgbClr>
              </a:solidFill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4. </a:t>
              </a:r>
              <a:r>
                <a:rPr kumimoji="0" lang="ru-RU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Открытие нового знания (</a:t>
              </a:r>
              <a:r>
                <a:rPr kumimoji="0" lang="ru-RU" altLang="ru-RU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первичного представления</a:t>
              </a:r>
              <a:r>
                <a:rPr kumimoji="0" lang="ru-RU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 или умения (</a:t>
              </a:r>
              <a:r>
                <a:rPr kumimoji="0" lang="ru-RU" altLang="ru-RU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способа действия</a:t>
              </a: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); игра по новым правилам</a:t>
              </a:r>
              <a:endPara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9031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(узнаём новое; изменяем правила игры; играем по-новому)</a:t>
              </a:r>
              <a:endPara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2051720" y="4293443"/>
              <a:ext cx="6912768" cy="50370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>
              <a:solidFill>
                <a:srgbClr val="F79646">
                  <a:lumMod val="50000"/>
                </a:srgbClr>
              </a:solidFill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5. Подведение итога и развивающие задания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9031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(что нового узнали; чему научились)</a:t>
              </a:r>
              <a:endPara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9031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2051720" y="4941168"/>
              <a:ext cx="6912768" cy="57606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>
              <a:solidFill>
                <a:srgbClr val="F79646">
                  <a:lumMod val="50000"/>
                </a:srgbClr>
              </a:solidFill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6. Рефлексия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9031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(проговариваем, какие эмоции испытали)</a:t>
              </a: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2195736" y="1427700"/>
              <a:ext cx="360362" cy="288925"/>
            </a:xfrm>
            <a:prstGeom prst="downArrow">
              <a:avLst>
                <a:gd name="adj1" fmla="val 50000"/>
                <a:gd name="adj2" fmla="val 30065"/>
              </a:avLst>
            </a:prstGeom>
            <a:solidFill>
              <a:srgbClr val="99FF99"/>
            </a:solidFill>
            <a:ln w="25400">
              <a:solidFill>
                <a:srgbClr val="4BACC6">
                  <a:lumMod val="7500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2195736" y="2203971"/>
              <a:ext cx="360362" cy="288925"/>
            </a:xfrm>
            <a:prstGeom prst="downArrow">
              <a:avLst>
                <a:gd name="adj1" fmla="val 50000"/>
                <a:gd name="adj2" fmla="val 30065"/>
              </a:avLst>
            </a:prstGeom>
            <a:solidFill>
              <a:srgbClr val="99FF99"/>
            </a:solidFill>
            <a:ln w="25400">
              <a:solidFill>
                <a:srgbClr val="4BACC6">
                  <a:lumMod val="7500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>
              <a:off x="2267744" y="3068067"/>
              <a:ext cx="360362" cy="288925"/>
            </a:xfrm>
            <a:prstGeom prst="downArrow">
              <a:avLst>
                <a:gd name="adj1" fmla="val 50000"/>
                <a:gd name="adj2" fmla="val 30065"/>
              </a:avLst>
            </a:prstGeom>
            <a:solidFill>
              <a:srgbClr val="99FF99"/>
            </a:solidFill>
            <a:ln w="25400">
              <a:solidFill>
                <a:srgbClr val="4BACC6">
                  <a:lumMod val="7500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" name="AutoShape 20"/>
            <p:cNvSpPr>
              <a:spLocks noChangeArrowheads="1"/>
            </p:cNvSpPr>
            <p:nvPr/>
          </p:nvSpPr>
          <p:spPr bwMode="auto">
            <a:xfrm>
              <a:off x="2267744" y="4148187"/>
              <a:ext cx="360362" cy="288925"/>
            </a:xfrm>
            <a:prstGeom prst="downArrow">
              <a:avLst>
                <a:gd name="adj1" fmla="val 50000"/>
                <a:gd name="adj2" fmla="val 30065"/>
              </a:avLst>
            </a:prstGeom>
            <a:solidFill>
              <a:srgbClr val="99FF99"/>
            </a:solidFill>
            <a:ln w="25400">
              <a:solidFill>
                <a:srgbClr val="4BACC6">
                  <a:lumMod val="7500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" name="AutoShape 21"/>
            <p:cNvSpPr>
              <a:spLocks noChangeArrowheads="1"/>
            </p:cNvSpPr>
            <p:nvPr/>
          </p:nvSpPr>
          <p:spPr bwMode="auto">
            <a:xfrm>
              <a:off x="2267744" y="4725838"/>
              <a:ext cx="360362" cy="287338"/>
            </a:xfrm>
            <a:prstGeom prst="downArrow">
              <a:avLst>
                <a:gd name="adj1" fmla="val 50000"/>
                <a:gd name="adj2" fmla="val 30065"/>
              </a:avLst>
            </a:prstGeom>
            <a:solidFill>
              <a:srgbClr val="99FF99"/>
            </a:solidFill>
            <a:ln w="25400">
              <a:solidFill>
                <a:srgbClr val="4BACC6">
                  <a:lumMod val="7500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051720" y="5660901"/>
              <a:ext cx="6912768" cy="86444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>
              <a:solidFill>
                <a:srgbClr val="F79646">
                  <a:lumMod val="50000"/>
                </a:srgbClr>
              </a:solidFill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7. Выход на самостоятельную деятельность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9031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(проговариваем, как можно организовать игру самостоятельно и что для этого есть в группе)</a:t>
              </a: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>
              <a:off x="2295025" y="5445918"/>
              <a:ext cx="360362" cy="287338"/>
            </a:xfrm>
            <a:prstGeom prst="downArrow">
              <a:avLst>
                <a:gd name="adj1" fmla="val 50000"/>
                <a:gd name="adj2" fmla="val 30065"/>
              </a:avLst>
            </a:prstGeom>
            <a:solidFill>
              <a:srgbClr val="99FF99"/>
            </a:solidFill>
            <a:ln w="25400">
              <a:solidFill>
                <a:srgbClr val="4BACC6">
                  <a:lumMod val="7500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0" y="764704"/>
              <a:ext cx="1835696" cy="432048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Мотивационный этап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79512" y="1628800"/>
              <a:ext cx="1728192" cy="432048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Ориентировочный этап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 rot="16200000">
              <a:off x="35496" y="3356992"/>
              <a:ext cx="2160240" cy="432048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Исполнительский этап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79512" y="4941168"/>
              <a:ext cx="1728192" cy="432048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Рефлексивный этап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79512" y="5805264"/>
              <a:ext cx="1728192" cy="432048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Перспективный этап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1835696" y="1052736"/>
              <a:ext cx="21602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9966"/>
              </a:solidFill>
              <a:prstDash val="solid"/>
              <a:tailEnd type="arrow"/>
            </a:ln>
            <a:effectLst/>
          </p:spPr>
        </p:cxnSp>
        <p:cxnSp>
          <p:nvCxnSpPr>
            <p:cNvPr id="26" name="Прямая со стрелкой 25"/>
            <p:cNvCxnSpPr/>
            <p:nvPr/>
          </p:nvCxnSpPr>
          <p:spPr>
            <a:xfrm>
              <a:off x="1907704" y="1916832"/>
              <a:ext cx="21602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9966"/>
              </a:solidFill>
              <a:prstDash val="solid"/>
              <a:tailEnd type="arrow"/>
            </a:ln>
            <a:effectLst/>
          </p:spPr>
        </p:cxnSp>
        <p:cxnSp>
          <p:nvCxnSpPr>
            <p:cNvPr id="27" name="Прямая со стрелкой 26"/>
            <p:cNvCxnSpPr/>
            <p:nvPr/>
          </p:nvCxnSpPr>
          <p:spPr>
            <a:xfrm>
              <a:off x="1331640" y="2780928"/>
              <a:ext cx="72008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9966"/>
              </a:solidFill>
              <a:prstDash val="solid"/>
              <a:tailEnd type="arrow"/>
            </a:ln>
            <a:effectLst/>
          </p:spPr>
        </p:cxnSp>
        <p:cxnSp>
          <p:nvCxnSpPr>
            <p:cNvPr id="28" name="Прямая со стрелкой 27"/>
            <p:cNvCxnSpPr/>
            <p:nvPr/>
          </p:nvCxnSpPr>
          <p:spPr>
            <a:xfrm>
              <a:off x="1331640" y="3717032"/>
              <a:ext cx="72008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9966"/>
              </a:solidFill>
              <a:prstDash val="solid"/>
              <a:tailEnd type="arrow"/>
            </a:ln>
            <a:effectLst/>
          </p:spPr>
        </p:cxnSp>
        <p:cxnSp>
          <p:nvCxnSpPr>
            <p:cNvPr id="29" name="Прямая со стрелкой 28"/>
            <p:cNvCxnSpPr/>
            <p:nvPr/>
          </p:nvCxnSpPr>
          <p:spPr>
            <a:xfrm>
              <a:off x="1331640" y="4509120"/>
              <a:ext cx="72008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9966"/>
              </a:solidFill>
              <a:prstDash val="solid"/>
              <a:tailEnd type="arrow"/>
            </a:ln>
            <a:effectLst/>
          </p:spPr>
        </p:cxnSp>
        <p:cxnSp>
          <p:nvCxnSpPr>
            <p:cNvPr id="30" name="Прямая со стрелкой 29"/>
            <p:cNvCxnSpPr/>
            <p:nvPr/>
          </p:nvCxnSpPr>
          <p:spPr>
            <a:xfrm>
              <a:off x="1907704" y="5157192"/>
              <a:ext cx="21602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9966"/>
              </a:solidFill>
              <a:prstDash val="solid"/>
              <a:tailEnd type="arrow"/>
            </a:ln>
            <a:effectLst/>
          </p:spPr>
        </p:cxnSp>
        <p:cxnSp>
          <p:nvCxnSpPr>
            <p:cNvPr id="31" name="Прямая со стрелкой 30"/>
            <p:cNvCxnSpPr/>
            <p:nvPr/>
          </p:nvCxnSpPr>
          <p:spPr>
            <a:xfrm>
              <a:off x="1907704" y="6021288"/>
              <a:ext cx="21602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9966"/>
              </a:solidFill>
              <a:prstDash val="solid"/>
              <a:tailEnd type="arrow"/>
            </a:ln>
            <a:effectLst/>
          </p:spPr>
        </p:cxnSp>
      </p:grp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2045514" y="624434"/>
            <a:ext cx="6912768" cy="803266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rgbClr val="F79646">
                <a:lumMod val="50000"/>
              </a:srgb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Игровая ситуация, подводящая к целеполаганию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9031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(сталкиваемся с ситуацией, когда нам необходимо где-либо навести порядок; определить каждому объекту своё место)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59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-6206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3279" y="1484784"/>
            <a:ext cx="7776864" cy="41044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Игра дидактическая </a:t>
            </a:r>
            <a:r>
              <a:rPr lang="ru-RU" sz="2400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(греч. </a:t>
            </a:r>
            <a:r>
              <a:rPr lang="ru-RU" sz="2400" dirty="0" err="1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didaktikos</a:t>
            </a:r>
            <a:r>
              <a:rPr lang="ru-RU" sz="2400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− поучительный) − специально созданная игра, выполняющая определённую дидактическую задачу, скрытую от ребёнка в игровой ситуации за игровыми действиями. Дидактические игры составлены по принципу самообучения, когда сама игра направляет ребёнка на овладение знаниями (первичными представлениями) и умениями (способами действия)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33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-6206" y="-13255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3708" y="404664"/>
            <a:ext cx="7776864" cy="19375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Цель дидактической (обучающей) игры − </a:t>
            </a:r>
            <a:r>
              <a:rPr lang="ru-RU" sz="2400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первичных представлений об объектах окружающего мира через сравнение, группировку, сопоставление и др.</a:t>
            </a:r>
          </a:p>
          <a:p>
            <a:pPr algn="ctr"/>
            <a:endParaRPr lang="ru-RU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14" descr="C:\Users\msi\Documents\дидакт иг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40" y="3140968"/>
            <a:ext cx="3967538" cy="28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66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-18394" y="-46539"/>
            <a:ext cx="9150206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277" y="116632"/>
            <a:ext cx="7776864" cy="792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</a:t>
            </a:r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занятия  </a:t>
            </a:r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 форме сюжетно-дидактической игры</a:t>
            </a:r>
            <a:endParaRPr lang="ru-RU" sz="16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1712051"/>
            <a:ext cx="8224203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1) исходя из темы (дня, недели, месяца и др.), выбирает новые первичные представления, которые необходимо ввести в рамках данного занятия, либо уже известные, но для которых необходимо раскрыть новые качественные характеристики;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2) подбирает первичные представления, которые хорошо знакомы детям и могут стать основой для начала дидактической игры;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3) выбирает один объект (или несколько объектов), который можно ввести  в качестве затрудняющего игру элемента;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4) формулирует цель воспитателя (чего хочет достичь воспитатель в результате данной деятельности);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5) выбирает дидактическую игру на основе первичных представлений, перечисленных в п. 2, кратко её описывает;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6) прогнозирует цель, которую могут поставить дети (во что захотят поиграть);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7)	подбирает игровую ситуацию, мотивирующую к данной дидактической игре (мотивационный этап);</a:t>
            </a:r>
          </a:p>
          <a:p>
            <a:endParaRPr lang="ru-RU" b="1" dirty="0" smtClean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277" y="980728"/>
            <a:ext cx="2385102" cy="6480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</a:p>
        </p:txBody>
      </p:sp>
    </p:spTree>
    <p:extLst>
      <p:ext uri="{BB962C8B-B14F-4D97-AF65-F5344CB8AC3E}">
        <p14:creationId xmlns:p14="http://schemas.microsoft.com/office/powerpoint/2010/main" val="977062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-6206" y="-13255"/>
            <a:ext cx="9150206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277" y="116632"/>
            <a:ext cx="7776864" cy="792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</a:t>
            </a:r>
            <a:r>
              <a:rPr lang="ru-RU" sz="2000" b="1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проектирования </a:t>
            </a:r>
            <a:r>
              <a:rPr lang="ru-RU" sz="2000" b="1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занятия в </a:t>
            </a:r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форме сюжетно-дидактической игры</a:t>
            </a:r>
            <a:endParaRPr lang="ru-RU" sz="16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120" y="1844824"/>
            <a:ext cx="8224203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8)	продумывает вопросы, подводящие ребёнка к осознанию или формулированию цели игры (ориентировочный этап);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9)	формулирует задачи (шаги по достижению цели) для каждого этапа деятельности; соотносит задачи с соответствующими образовательными областями;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10)	продумывает действия детей на каждом  этапе деятельности;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11)	продумывает вопросы для подведения итогов (исполнительский этап);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12)	выбирает задание на закрепление новых первичных представлений (исполнительский этап);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13)	продумывает организацию РППС (дидактический материал, карточки, лото и др.);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14)	формулирует вопросы для рефлексии;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15)	продумывает, что можно предложить детям для самостоятельной деятельности (перспективный этап).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8277" y="1052736"/>
            <a:ext cx="2385102" cy="6480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</a:p>
        </p:txBody>
      </p:sp>
    </p:spTree>
    <p:extLst>
      <p:ext uri="{BB962C8B-B14F-4D97-AF65-F5344CB8AC3E}">
        <p14:creationId xmlns:p14="http://schemas.microsoft.com/office/powerpoint/2010/main" val="2276649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-6206" y="-13255"/>
            <a:ext cx="9150206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277" y="116632"/>
            <a:ext cx="7776864" cy="792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Рефлексия</a:t>
            </a:r>
            <a:endParaRPr lang="ru-RU" sz="16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941168"/>
            <a:ext cx="6480720" cy="115212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Какой методический вывод вы сделали </a:t>
            </a:r>
          </a:p>
          <a:p>
            <a:pPr lvl="0" algn="ctr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 ходе семинара?</a:t>
            </a:r>
          </a:p>
        </p:txBody>
      </p:sp>
      <p:pic>
        <p:nvPicPr>
          <p:cNvPr id="8" name="Picture 4" descr="http://insurance.vita.ua/large/201204/76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22" y="1376772"/>
            <a:ext cx="5261750" cy="32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3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0" y="15441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7200" y="836712"/>
            <a:ext cx="7776864" cy="6851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Насколько хорошо вы знакомы с проблемно-диалогической технологией? </a:t>
            </a:r>
          </a:p>
          <a:p>
            <a:pPr algn="ctr"/>
            <a:endParaRPr lang="ru-RU" sz="24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Выберите подходящий ответ</a:t>
            </a:r>
            <a:endParaRPr lang="ru-RU" sz="2800" b="1" dirty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9515" y="2636912"/>
            <a:ext cx="8424936" cy="576064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А.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Хорошо знаком(а), применяю на практике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780" y="3717032"/>
            <a:ext cx="8424936" cy="576064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Б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Знаком(а), но на практике не применяю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517" y="4653136"/>
            <a:ext cx="8424936" cy="576064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В.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Не знаком(а)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5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0" y="15441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7200" y="836712"/>
            <a:ext cx="7776864" cy="6851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Необходимо ли применять в дошкольной практике проблемно-диалогическую технологию (ПДТ)? </a:t>
            </a:r>
          </a:p>
          <a:p>
            <a:pPr algn="ctr"/>
            <a:endParaRPr lang="ru-RU" sz="2400" b="1" dirty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Выберите подходящий ответ</a:t>
            </a:r>
            <a:endParaRPr lang="ru-RU" sz="2800" b="1" dirty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334" y="2420888"/>
            <a:ext cx="8424936" cy="720080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just"/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А. Да, так как ПДТ стимулирует познавательную мотивацию и развивает любознательность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3164" y="3451068"/>
            <a:ext cx="8424936" cy="720080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just"/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Б. Нет, так как ПДТ слишком сложна для детского восприятия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334" y="4509120"/>
            <a:ext cx="8424936" cy="720080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just"/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В. Да, но ПДТ необходимо адаптировать с учётом возрастных особенностей детей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0505" y="5517232"/>
            <a:ext cx="8424936" cy="1080120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just"/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Г. Нет, так как ПДТ создана под учебную деятельность детей, предпосылки которой складываются только к семи годам</a:t>
            </a:r>
          </a:p>
        </p:txBody>
      </p:sp>
    </p:spTree>
    <p:extLst>
      <p:ext uri="{BB962C8B-B14F-4D97-AF65-F5344CB8AC3E}">
        <p14:creationId xmlns:p14="http://schemas.microsoft.com/office/powerpoint/2010/main" val="257920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0" y="15441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6803" y="256376"/>
            <a:ext cx="5312224" cy="6851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План работы</a:t>
            </a:r>
            <a:endParaRPr lang="ru-RU" sz="2800" b="1" dirty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0" y="1196752"/>
            <a:ext cx="7875791" cy="352839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just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Проблемно-диалогическая технология и её место в дошкольном образовании. </a:t>
            </a:r>
          </a:p>
          <a:p>
            <a:pPr lvl="0" algn="just"/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НОД. Сюжетно-дидактическая игра.</a:t>
            </a:r>
          </a:p>
        </p:txBody>
      </p:sp>
    </p:spTree>
    <p:extLst>
      <p:ext uri="{BB962C8B-B14F-4D97-AF65-F5344CB8AC3E}">
        <p14:creationId xmlns:p14="http://schemas.microsoft.com/office/powerpoint/2010/main" val="241629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-7283" y="0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15105" y="54868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Проблемно-диалогическая технология</a:t>
            </a:r>
          </a:p>
          <a:p>
            <a:pPr lvl="0" algn="ctr">
              <a:defRPr/>
            </a:pPr>
            <a:r>
              <a:rPr lang="ru-RU" sz="28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и её место в дошкольном образовании. Элементы проблемно-диалогической технологии в различных видах детской деятельности</a:t>
            </a:r>
          </a:p>
        </p:txBody>
      </p:sp>
      <p:pic>
        <p:nvPicPr>
          <p:cNvPr id="6" name="Picture 2" descr="https://fun.facenews.ua/media/contentimages/e445849a34e2fb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99" y="3068960"/>
            <a:ext cx="4839073" cy="322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8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0" y="15441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548680"/>
            <a:ext cx="7776864" cy="3460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Джон </a:t>
            </a:r>
            <a:r>
              <a:rPr lang="ru-RU" sz="2400" b="1" dirty="0" err="1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Дьюи</a:t>
            </a:r>
            <a:r>
              <a:rPr lang="ru-RU" sz="24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утверждал, что стремление к познанию появляется у человека только в том случае, если он сталкивается с какой-либо проблемой, которую не может решить известными ему способами. Решая проблему, он учится</a:t>
            </a:r>
            <a:endParaRPr lang="ru-RU" sz="2800" b="1" dirty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2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od-kopilka.ru/images/doc/2/1902/1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b="9962"/>
          <a:stretch/>
        </p:blipFill>
        <p:spPr bwMode="auto">
          <a:xfrm>
            <a:off x="0" y="15441"/>
            <a:ext cx="9125831" cy="6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548680"/>
            <a:ext cx="7776864" cy="3460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Проблемно-диалогическое обучение – </a:t>
            </a:r>
            <a:endParaRPr lang="ru-RU" sz="2400" b="1" dirty="0" smtClean="0"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400" b="1" dirty="0" smtClean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тип </a:t>
            </a:r>
            <a:r>
              <a:rPr lang="ru-RU" sz="2400" b="1" dirty="0"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обучения, обеспечивающий творческое усвоение знаний обучающимися посредством специально организованного педагогом диалога</a:t>
            </a:r>
          </a:p>
        </p:txBody>
      </p:sp>
    </p:spTree>
    <p:extLst>
      <p:ext uri="{BB962C8B-B14F-4D97-AF65-F5344CB8AC3E}">
        <p14:creationId xmlns:p14="http://schemas.microsoft.com/office/powerpoint/2010/main" val="1405562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1970</Words>
  <Application>Microsoft Office PowerPoint</Application>
  <PresentationFormat>Экран (4:3)</PresentationFormat>
  <Paragraphs>278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Open Sans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Детский сад № 106</cp:lastModifiedBy>
  <cp:revision>11</cp:revision>
  <dcterms:created xsi:type="dcterms:W3CDTF">2017-10-22T18:37:56Z</dcterms:created>
  <dcterms:modified xsi:type="dcterms:W3CDTF">2017-10-28T06:05:24Z</dcterms:modified>
</cp:coreProperties>
</file>