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89" r:id="rId2"/>
    <p:sldId id="256" r:id="rId3"/>
    <p:sldId id="257" r:id="rId4"/>
    <p:sldId id="258" r:id="rId5"/>
    <p:sldId id="264" r:id="rId6"/>
    <p:sldId id="287" r:id="rId7"/>
    <p:sldId id="266" r:id="rId8"/>
    <p:sldId id="267" r:id="rId9"/>
    <p:sldId id="270" r:id="rId10"/>
    <p:sldId id="269" r:id="rId11"/>
    <p:sldId id="273" r:id="rId12"/>
    <p:sldId id="275" r:id="rId13"/>
    <p:sldId id="278" r:id="rId14"/>
    <p:sldId id="279" r:id="rId15"/>
    <p:sldId id="281" r:id="rId16"/>
    <p:sldId id="282" r:id="rId17"/>
    <p:sldId id="285" r:id="rId18"/>
    <p:sldId id="284" r:id="rId19"/>
    <p:sldId id="283" r:id="rId20"/>
    <p:sldId id="260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8" autoAdjust="0"/>
    <p:restoredTop sz="94660"/>
  </p:normalViewPr>
  <p:slideViewPr>
    <p:cSldViewPr>
      <p:cViewPr varScale="1">
        <p:scale>
          <a:sx n="87" d="100"/>
          <a:sy n="87" d="100"/>
        </p:scale>
        <p:origin x="148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9A351-2419-4655-990C-2EF89144AF9A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79C0C-C06A-4EC2-B05C-06C64F9E9E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39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79C0C-C06A-4EC2-B05C-06C64F9E9ED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1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1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0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00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20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93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2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3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2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1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3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958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5539" y="2967335"/>
            <a:ext cx="7172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Дифференциация С-Ш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7" y="548680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учреждение детский сад № 115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07100" y="5877272"/>
            <a:ext cx="180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Г. Рыбинск,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3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sz="4400" b="1" dirty="0" smtClean="0">
                <a:solidFill>
                  <a:srgbClr val="FF0000"/>
                </a:solidFill>
              </a:rPr>
              <a:t> МЕЛЬ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а 3 из 909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4176"/>
            <a:ext cx="91440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65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sz="4400" b="1" dirty="0" smtClean="0">
                <a:solidFill>
                  <a:srgbClr val="FF0000"/>
                </a:solidFill>
              </a:rPr>
              <a:t> ВАБРА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а 1 из 1032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8172"/>
            <a:ext cx="9144000" cy="5733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95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АМОВАР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а 48 из 1199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0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ОБАКА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а 1 из 2133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8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Ахматы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Картинка 20 из 26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5" name="Picture 2" descr="Картинка 3 из 1565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6" name="Picture 2" descr="Картинка 3 из 1565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87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ом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orius.ucoz.ru/_ph/7/2/37321747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" y="1556792"/>
            <a:ext cx="9013677" cy="48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арф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img0.liveinternet.ru/images/attach/c/7/94/476/94476676_sharf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0" y="1281427"/>
            <a:ext cx="8246158" cy="55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2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</a:t>
            </a:r>
            <a:r>
              <a:rPr lang="ru-RU" sz="4400" b="1" dirty="0" err="1" smtClean="0">
                <a:solidFill>
                  <a:srgbClr val="FF0000"/>
                </a:solidFill>
              </a:rPr>
              <a:t>олнце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www.blackburnrv.com/sun0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3" y="1340768"/>
            <a:ext cx="8208912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0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</a:t>
            </a:r>
            <a:r>
              <a:rPr lang="ru-RU" sz="4400" b="1" dirty="0" err="1" smtClean="0">
                <a:solidFill>
                  <a:srgbClr val="FF0000"/>
                </a:solidFill>
              </a:rPr>
              <a:t>околад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i.imgur.com/RvQs6UJ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484784"/>
            <a:ext cx="8144909" cy="50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2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. </a:t>
            </a:r>
            <a:r>
              <a:rPr lang="ru-RU" sz="4400" b="1" dirty="0" err="1" smtClean="0">
                <a:solidFill>
                  <a:srgbClr val="FF0000"/>
                </a:solidFill>
              </a:rPr>
              <a:t>Амокат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://images.easyfreeclipart.com/119/free-to-use-amp-public-domain-scooter-clip-art-11965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59" y="562268"/>
            <a:ext cx="6411233" cy="55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64704"/>
            <a:ext cx="8382000" cy="5181600"/>
          </a:xfrm>
          <a:prstGeom prst="rect">
            <a:avLst/>
          </a:prstGeom>
          <a:effectLst>
            <a:glow rad="127000">
              <a:schemeClr val="bg2">
                <a:lumMod val="60000"/>
                <a:lumOff val="40000"/>
              </a:schemeClr>
            </a:glow>
          </a:effectLst>
        </p:spPr>
      </p:pic>
      <p:pic>
        <p:nvPicPr>
          <p:cNvPr id="7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327308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27" y="260648"/>
            <a:ext cx="8796626" cy="6120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зкультминутка (рекомендовано учителям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Я\Desktop\iCAYMZGDM.jpg"/>
          <p:cNvPicPr>
            <a:picLocks noChangeAspect="1" noChangeArrowheads="1"/>
          </p:cNvPicPr>
          <p:nvPr/>
        </p:nvPicPr>
        <p:blipFill>
          <a:blip r:embed="rId3"/>
          <a:srcRect l="5468" t="19833" r="1562" b="8230"/>
          <a:stretch>
            <a:fillRect/>
          </a:stretch>
        </p:blipFill>
        <p:spPr bwMode="auto">
          <a:xfrm>
            <a:off x="217764" y="1142984"/>
            <a:ext cx="8711954" cy="4650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7686" y="2919051"/>
            <a:ext cx="3500462" cy="22159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dirty="0" smtClean="0">
                <a:ln w="11430"/>
                <a:solidFill>
                  <a:srgbClr val="00660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Откуда:  </a:t>
            </a:r>
            <a:r>
              <a:rPr lang="ru-RU" sz="3200" b="1" i="1" dirty="0" smtClean="0">
                <a:ln w="11430"/>
                <a:solidFill>
                  <a:srgbClr val="00660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Волшебная</a:t>
            </a:r>
          </a:p>
          <a:p>
            <a:r>
              <a:rPr lang="ru-RU" sz="3200" b="1" i="1" dirty="0" smtClean="0">
                <a:ln w="11430"/>
                <a:solidFill>
                  <a:srgbClr val="00660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страна</a:t>
            </a:r>
            <a:r>
              <a:rPr lang="ru-RU" sz="3200" b="1" i="1" cap="none" spc="0" dirty="0" smtClean="0">
                <a:ln w="11430"/>
                <a:solidFill>
                  <a:srgbClr val="00660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5400" b="1" i="1" dirty="0" smtClean="0">
                <a:ln w="11430"/>
                <a:solidFill>
                  <a:srgbClr val="006600"/>
                </a:solidFill>
                <a:effectLst>
                  <a:glow rad="101600">
                    <a:schemeClr val="tx2">
                      <a:lumMod val="60000"/>
                      <a:lumOff val="40000"/>
                      <a:alpha val="6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</a:t>
            </a:r>
            <a:endParaRPr lang="ru-RU" sz="5400" b="1" i="1" cap="none" spc="0" dirty="0" smtClean="0">
              <a:ln w="11430"/>
              <a:solidFill>
                <a:srgbClr val="006600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2800" b="1" cap="none" spc="0" dirty="0">
              <a:ln w="11430"/>
              <a:solidFill>
                <a:schemeClr val="tx1"/>
              </a:solidFill>
              <a:effectLst>
                <a:glow rad="101600">
                  <a:schemeClr val="tx2">
                    <a:lumMod val="60000"/>
                    <a:lumOff val="40000"/>
                    <a:alpha val="6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6696" y="1584742"/>
            <a:ext cx="358145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6600"/>
                </a:solidFill>
              </a:rPr>
              <a:t>Куда</a:t>
            </a:r>
            <a:r>
              <a:rPr lang="ru-RU" sz="24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Детский сад № 115</a:t>
            </a:r>
          </a:p>
          <a:p>
            <a:r>
              <a:rPr lang="ru-RU" sz="24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Группа «Рыбка»</a:t>
            </a:r>
            <a:endParaRPr lang="ru-RU" sz="2400" b="1" dirty="0">
              <a:ln w="11430"/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05" y="1965049"/>
            <a:ext cx="3629448" cy="252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свиток 2"/>
          <p:cNvSpPr/>
          <p:nvPr/>
        </p:nvSpPr>
        <p:spPr>
          <a:xfrm>
            <a:off x="1071538" y="214290"/>
            <a:ext cx="6643734" cy="6215106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400" dirty="0" smtClean="0">
                <a:latin typeface="Gabriola" pitchFamily="82" charset="0"/>
                <a:cs typeface="Arial" pitchFamily="34" charset="0"/>
              </a:rPr>
              <a:t>Здравствуйте, ребята!</a:t>
            </a:r>
          </a:p>
          <a:p>
            <a:pPr indent="457200" algn="just"/>
            <a:r>
              <a:rPr lang="ru-RU" sz="2400" dirty="0" smtClean="0">
                <a:latin typeface="Gabriola" pitchFamily="82" charset="0"/>
                <a:cs typeface="Arial" pitchFamily="34" charset="0"/>
              </a:rPr>
              <a:t>В нашей волшебной стране случилась беда. Злой волшебник </a:t>
            </a:r>
            <a:r>
              <a:rPr lang="ru-RU" sz="2400" dirty="0" err="1" smtClean="0">
                <a:latin typeface="Gabriola" pitchFamily="82" charset="0"/>
                <a:cs typeface="Arial" pitchFamily="34" charset="0"/>
              </a:rPr>
              <a:t>Букваешка</a:t>
            </a:r>
            <a:r>
              <a:rPr lang="ru-RU" sz="2400" dirty="0" smtClean="0">
                <a:latin typeface="Gabriola" pitchFamily="82" charset="0"/>
                <a:cs typeface="Arial" pitchFamily="34" charset="0"/>
              </a:rPr>
              <a:t> забрал все слова со звуками </a:t>
            </a:r>
            <a:r>
              <a:rPr lang="en-US" sz="2400" dirty="0" smtClean="0">
                <a:latin typeface="Gabriola" pitchFamily="82" charset="0"/>
                <a:cs typeface="Arial" pitchFamily="34" charset="0"/>
              </a:rPr>
              <a:t>[</a:t>
            </a:r>
            <a:r>
              <a:rPr lang="ru-RU" sz="2400" dirty="0" smtClean="0">
                <a:latin typeface="Gabriola" pitchFamily="82" charset="0"/>
                <a:cs typeface="Arial" pitchFamily="34" charset="0"/>
              </a:rPr>
              <a:t>С</a:t>
            </a:r>
            <a:r>
              <a:rPr lang="en-US" sz="2400" dirty="0" smtClean="0">
                <a:latin typeface="Gabriola" pitchFamily="82" charset="0"/>
                <a:cs typeface="Arial" pitchFamily="34" charset="0"/>
              </a:rPr>
              <a:t>] </a:t>
            </a:r>
            <a:r>
              <a:rPr lang="ru-RU" sz="2400" dirty="0" smtClean="0">
                <a:latin typeface="Gabriola" pitchFamily="82" charset="0"/>
                <a:cs typeface="Arial" pitchFamily="34" charset="0"/>
              </a:rPr>
              <a:t>и</a:t>
            </a:r>
            <a:r>
              <a:rPr lang="en-US" sz="2400" dirty="0" smtClean="0">
                <a:latin typeface="Gabriola" pitchFamily="82" charset="0"/>
                <a:cs typeface="Arial" pitchFamily="34" charset="0"/>
              </a:rPr>
              <a:t> [</a:t>
            </a:r>
            <a:r>
              <a:rPr lang="ru-RU" sz="2400" dirty="0" smtClean="0">
                <a:latin typeface="Gabriola" pitchFamily="82" charset="0"/>
                <a:cs typeface="Arial" pitchFamily="34" charset="0"/>
              </a:rPr>
              <a:t>Ш</a:t>
            </a:r>
            <a:r>
              <a:rPr lang="en-US" sz="2400" dirty="0" smtClean="0">
                <a:latin typeface="Gabriola" pitchFamily="82" charset="0"/>
                <a:cs typeface="Arial" pitchFamily="34" charset="0"/>
              </a:rPr>
              <a:t>]</a:t>
            </a:r>
            <a:r>
              <a:rPr lang="ru-RU" sz="2400" dirty="0" smtClean="0">
                <a:latin typeface="Gabriola" pitchFamily="82" charset="0"/>
                <a:cs typeface="Arial" pitchFamily="34" charset="0"/>
              </a:rPr>
              <a:t>. Никто из волшебников нашей страны не смог вернуть эти слова в страну СЛОВ.</a:t>
            </a:r>
          </a:p>
          <a:p>
            <a:pPr indent="457200" algn="just"/>
            <a:r>
              <a:rPr lang="ru-RU" sz="2400" dirty="0" smtClean="0">
                <a:latin typeface="Gabriola" pitchFamily="82" charset="0"/>
                <a:cs typeface="Arial" pitchFamily="34" charset="0"/>
              </a:rPr>
              <a:t>Главная волшебница нашей страны Красивая речь сказала, что помочь нам в этой беде можете только вы – Люди. </a:t>
            </a:r>
          </a:p>
          <a:p>
            <a:pPr indent="457200" algn="just"/>
            <a:r>
              <a:rPr lang="ru-RU" sz="2400" dirty="0" smtClean="0">
                <a:latin typeface="Gabriola" pitchFamily="82" charset="0"/>
                <a:cs typeface="Arial" pitchFamily="34" charset="0"/>
              </a:rPr>
              <a:t>Мы знаем, что все люди, и даже самые маленькие, знакомы с волшебством доброты, отзывчивости и дружбы.</a:t>
            </a:r>
          </a:p>
          <a:p>
            <a:pPr indent="457200" algn="just"/>
            <a:r>
              <a:rPr lang="ru-RU" sz="2400" dirty="0" smtClean="0">
                <a:latin typeface="Gabriola" pitchFamily="82" charset="0"/>
                <a:cs typeface="Arial" pitchFamily="34" charset="0"/>
              </a:rPr>
              <a:t>Пожалуйста, помогите нам, ребята!</a:t>
            </a:r>
          </a:p>
          <a:p>
            <a:pPr indent="457200" algn="just"/>
            <a:r>
              <a:rPr lang="ru-RU" sz="2400" dirty="0" smtClean="0">
                <a:latin typeface="Gabriola" pitchFamily="82" charset="0"/>
                <a:cs typeface="Arial" pitchFamily="34" charset="0"/>
              </a:rPr>
              <a:t>Жители страны СЛОВ.</a:t>
            </a:r>
          </a:p>
          <a:p>
            <a:pPr indent="457200" algn="just"/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2" y="404664"/>
            <a:ext cx="8279179" cy="5760640"/>
          </a:xfrm>
          <a:prstGeom prst="rect">
            <a:avLst/>
          </a:prstGeom>
          <a:solidFill>
            <a:srgbClr val="92D05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70" y="1340768"/>
            <a:ext cx="3148627" cy="1926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348409"/>
            <a:ext cx="3321685" cy="1918516"/>
          </a:xfrm>
          <a:prstGeom prst="rect">
            <a:avLst/>
          </a:prstGeom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1979712" y="3266926"/>
            <a:ext cx="665162" cy="1771650"/>
          </a:xfrm>
          <a:prstGeom prst="downArrow">
            <a:avLst>
              <a:gd name="adj1" fmla="val 50000"/>
              <a:gd name="adj2" fmla="val 66587"/>
            </a:avLst>
          </a:prstGeom>
          <a:gradFill rotWithShape="0">
            <a:gsLst>
              <a:gs pos="0">
                <a:srgbClr val="0047FF"/>
              </a:gs>
              <a:gs pos="100000">
                <a:srgbClr val="FFFFFF"/>
              </a:gs>
            </a:gsLst>
            <a:lin ang="45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endParaRPr lang="ru-RU"/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800011" y="3330426"/>
            <a:ext cx="719137" cy="1708150"/>
          </a:xfrm>
          <a:prstGeom prst="upArrow">
            <a:avLst>
              <a:gd name="adj1" fmla="val 50000"/>
              <a:gd name="adj2" fmla="val 59382"/>
            </a:avLst>
          </a:prstGeom>
          <a:gradFill rotWithShape="0">
            <a:gsLst>
              <a:gs pos="0">
                <a:srgbClr val="0047FF"/>
              </a:gs>
              <a:gs pos="100000">
                <a:srgbClr val="FFFFFF"/>
              </a:gs>
            </a:gsLst>
            <a:lin ang="45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Tahoma" panose="020B0604030504040204" pitchFamily="34" charset="0"/>
              </a:defRPr>
            </a:lvl9pPr>
          </a:lstStyle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55" y="5100637"/>
            <a:ext cx="1616075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85" y="4936965"/>
            <a:ext cx="20081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45800"/>
            <a:ext cx="9144000" cy="17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1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2714644" cy="6447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1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endParaRPr lang="ru-RU" sz="413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7884" y="0"/>
            <a:ext cx="1496065" cy="6447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1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  <a:endParaRPr lang="ru-RU" sz="413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zvuk_volshebstva-Bez_nazvani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zvuk_volshebstva-Bez_nazvani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zvuk_volshebstva-Bez_nazvani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" name="zvuk_volshebstva-Bez_nazvaniy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7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88640"/>
            <a:ext cx="3538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с пальчиками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052736"/>
            <a:ext cx="7242676" cy="4950381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688" y="1052736"/>
            <a:ext cx="1426588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006600"/>
                </a:solidFill>
              </a:rPr>
              <a:t>Назови </a:t>
            </a:r>
            <a:r>
              <a:rPr lang="ru-RU" b="1" dirty="0" smtClean="0">
                <a:solidFill>
                  <a:srgbClr val="006600"/>
                </a:solidFill>
              </a:rPr>
              <a:t>картинки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4000" b="1" dirty="0" smtClean="0">
                <a:solidFill>
                  <a:srgbClr val="006600"/>
                </a:solidFill>
              </a:rPr>
              <a:t>Правильно произнеси звуки</a:t>
            </a:r>
          </a:p>
          <a:p>
            <a:r>
              <a:rPr lang="ru-RU" sz="4000" b="1" dirty="0" smtClean="0">
                <a:solidFill>
                  <a:srgbClr val="006600"/>
                </a:solidFill>
              </a:rPr>
              <a:t>                       С или Ш</a:t>
            </a:r>
            <a:endParaRPr lang="ru-RU" sz="4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лосы">
  <a:themeElements>
    <a:clrScheme name="Полосы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Полосы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Полосы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2027</TotalTime>
  <Words>159</Words>
  <Application>Microsoft Office PowerPoint</Application>
  <PresentationFormat>Экран (4:3)</PresentationFormat>
  <Paragraphs>32</Paragraphs>
  <Slides>21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Corbel</vt:lpstr>
      <vt:lpstr>Gabriola</vt:lpstr>
      <vt:lpstr>Tahoma</vt:lpstr>
      <vt:lpstr>Times New Roman</vt:lpstr>
      <vt:lpstr>Wingdings</vt:lpstr>
      <vt:lpstr>Полосы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Назови картинки</vt:lpstr>
      <vt:lpstr>. МЕЛЬ</vt:lpstr>
      <vt:lpstr>. ВАБРА</vt:lpstr>
      <vt:lpstr>. АМОВАР</vt:lpstr>
      <vt:lpstr>. ОБАКА</vt:lpstr>
      <vt:lpstr>. Ахматы</vt:lpstr>
      <vt:lpstr>. ом</vt:lpstr>
      <vt:lpstr>. арф</vt:lpstr>
      <vt:lpstr>. олнце</vt:lpstr>
      <vt:lpstr>. околад</vt:lpstr>
      <vt:lpstr>. Амокат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Светлана Рипская</cp:lastModifiedBy>
  <cp:revision>135</cp:revision>
  <dcterms:created xsi:type="dcterms:W3CDTF">2011-04-10T08:15:40Z</dcterms:created>
  <dcterms:modified xsi:type="dcterms:W3CDTF">2017-12-23T18:18:59Z</dcterms:modified>
</cp:coreProperties>
</file>